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6"/>
  </p:notesMasterIdLst>
  <p:sldIdLst>
    <p:sldId id="258" r:id="rId2"/>
    <p:sldId id="259" r:id="rId3"/>
    <p:sldId id="271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31" r:id="rId14"/>
    <p:sldId id="332" r:id="rId15"/>
    <p:sldId id="333" r:id="rId16"/>
    <p:sldId id="354" r:id="rId17"/>
    <p:sldId id="334" r:id="rId18"/>
    <p:sldId id="336" r:id="rId19"/>
    <p:sldId id="337" r:id="rId20"/>
    <p:sldId id="338" r:id="rId21"/>
    <p:sldId id="355" r:id="rId22"/>
    <p:sldId id="339" r:id="rId23"/>
    <p:sldId id="340" r:id="rId24"/>
    <p:sldId id="356" r:id="rId25"/>
    <p:sldId id="357" r:id="rId26"/>
    <p:sldId id="358" r:id="rId27"/>
    <p:sldId id="359" r:id="rId28"/>
    <p:sldId id="360" r:id="rId29"/>
    <p:sldId id="361" r:id="rId30"/>
    <p:sldId id="362" r:id="rId31"/>
    <p:sldId id="363" r:id="rId32"/>
    <p:sldId id="341" r:id="rId33"/>
    <p:sldId id="342" r:id="rId34"/>
    <p:sldId id="343" r:id="rId35"/>
    <p:sldId id="344" r:id="rId36"/>
    <p:sldId id="345" r:id="rId37"/>
    <p:sldId id="346" r:id="rId38"/>
    <p:sldId id="347" r:id="rId39"/>
    <p:sldId id="348" r:id="rId40"/>
    <p:sldId id="349" r:id="rId41"/>
    <p:sldId id="350" r:id="rId42"/>
    <p:sldId id="351" r:id="rId43"/>
    <p:sldId id="352" r:id="rId44"/>
    <p:sldId id="353" r:id="rId45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47"/>
      <p:bold r:id="rId48"/>
      <p:italic r:id="rId49"/>
      <p:boldItalic r:id="rId50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5" autoAdjust="0"/>
    <p:restoredTop sz="99625" autoAdjust="0"/>
  </p:normalViewPr>
  <p:slideViewPr>
    <p:cSldViewPr showGuides="1">
      <p:cViewPr varScale="1">
        <p:scale>
          <a:sx n="74" d="100"/>
          <a:sy n="74" d="100"/>
        </p:scale>
        <p:origin x="1158" y="72"/>
      </p:cViewPr>
      <p:guideLst>
        <p:guide orient="horz" pos="229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1.fntdata"/><Relationship Id="rId50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2.fntdata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486A0-5C59-4FCB-83D6-977E6F7FDE7B}" type="datetimeFigureOut">
              <a:rPr lang="pt-BR" smtClean="0"/>
              <a:pPr/>
              <a:t>30/05/2014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507DB-F37A-4F0D-A4EE-CAA9C6CF651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2254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rvore Criativa\Desktop\Tributo ao Futuro\Crescer em Rede Final\BG v2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institutocrescer.org.br/cresceremrede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O_ao9cX_To" TargetMode="External"/><Relationship Id="rId2" Type="http://schemas.openxmlformats.org/officeDocument/2006/relationships/hyperlink" Target="http://www.youtube.com/watch?v=lZpXc2plLGo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youtube.com/watch?v=JnniLlnsoo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ugusto\Desktop\Augusto\Tributo ao Futuro\Crescer em rede\ENCONTROS\Anexos\BG-CAP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Retângulo 5"/>
          <p:cNvSpPr/>
          <p:nvPr/>
        </p:nvSpPr>
        <p:spPr>
          <a:xfrm>
            <a:off x="0" y="3786190"/>
            <a:ext cx="9144000" cy="307181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1500166" y="3875134"/>
            <a:ext cx="72152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000" b="1" dirty="0" smtClean="0">
                <a:solidFill>
                  <a:schemeClr val="bg1"/>
                </a:solidFill>
              </a:rPr>
              <a:t>Crescer em </a:t>
            </a:r>
            <a:r>
              <a:rPr lang="pt-BR" sz="3000" b="1" smtClean="0">
                <a:solidFill>
                  <a:schemeClr val="bg1"/>
                </a:solidFill>
              </a:rPr>
              <a:t>Rede </a:t>
            </a:r>
            <a:r>
              <a:rPr lang="pt-BR" sz="3000" b="1" smtClean="0">
                <a:solidFill>
                  <a:schemeClr val="bg1"/>
                </a:solidFill>
              </a:rPr>
              <a:t>– Encontro </a:t>
            </a:r>
            <a:r>
              <a:rPr lang="pt-BR" sz="3000" b="1" dirty="0" smtClean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0" name="Retângulo 9"/>
          <p:cNvSpPr/>
          <p:nvPr/>
        </p:nvSpPr>
        <p:spPr>
          <a:xfrm>
            <a:off x="0" y="4500570"/>
            <a:ext cx="9144000" cy="100013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/>
          <p:cNvSpPr txBox="1"/>
          <p:nvPr/>
        </p:nvSpPr>
        <p:spPr>
          <a:xfrm>
            <a:off x="1857356" y="4643446"/>
            <a:ext cx="6858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/>
                </a:solidFill>
              </a:rPr>
              <a:t>Stop Motion: </a:t>
            </a:r>
            <a:r>
              <a:rPr lang="en-US" sz="2000" b="1" dirty="0" err="1" smtClean="0">
                <a:solidFill>
                  <a:schemeClr val="bg1"/>
                </a:solidFill>
              </a:rPr>
              <a:t>potencializando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práticas</a:t>
            </a:r>
            <a:r>
              <a:rPr lang="en-US" sz="2000" b="1" dirty="0" smtClean="0">
                <a:solidFill>
                  <a:schemeClr val="bg1"/>
                </a:solidFill>
              </a:rPr>
              <a:t> de </a:t>
            </a:r>
            <a:r>
              <a:rPr lang="en-US" sz="2000" b="1" dirty="0" err="1" smtClean="0">
                <a:solidFill>
                  <a:schemeClr val="bg1"/>
                </a:solidFill>
              </a:rPr>
              <a:t>aprendizagem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baseada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em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projetos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algn="r"/>
            <a:endParaRPr lang="en-US" sz="2000" b="1" dirty="0" smtClean="0">
              <a:solidFill>
                <a:schemeClr val="bg1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34425"/>
            <a:ext cx="8715436" cy="90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00034" y="1643050"/>
            <a:ext cx="757242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Na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Educação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técnica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Stop Motion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promoção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boas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práticas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envolvendo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baseada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Para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construção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animação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expostos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desafios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>
              <a:buSzPct val="10000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Buscar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respostas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às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questões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complexas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>
              <a:buSzPct val="10000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tecnologias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digitais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pesquisa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>
              <a:buSzPct val="10000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equipe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>
              <a:buSzPct val="10000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administrar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tempo,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trabalhar</a:t>
            </a:r>
            <a:r>
              <a:rPr lang="en-US" sz="2000" smtClean="0">
                <a:solidFill>
                  <a:schemeClr val="tx2">
                    <a:lumMod val="75000"/>
                  </a:schemeClr>
                </a:solidFill>
              </a:rPr>
              <a:t> sob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pressão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receber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feedback.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buSzPct val="100000"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competências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essenciais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necessárias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longo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00034" y="1528125"/>
            <a:ext cx="8286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Se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intenção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for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proporcionar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pedagógica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inovadora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conectada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desafios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educação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contemporânea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deixe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atentar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também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características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parte de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bom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Abordar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relevantes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necessidade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saber;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tragam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questionamentos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abertos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espírito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exploração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Deem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oportunidades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inclusive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apresentarão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resultado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pesquisas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Incluam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reflexão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revisão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permanente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Tragam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oportunidade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apresentado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público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externo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competências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habilidades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Século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XXI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57158" y="2643182"/>
            <a:ext cx="84296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Organize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grupos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Stop Motion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exige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força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tarefa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só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bons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resultados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acontecer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grupo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participantes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estejam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engajados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428596" y="1285860"/>
            <a:ext cx="6715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Dicas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importantes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para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promover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projetos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aprendizagem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com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suporte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da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técnica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Stop Motion:</a:t>
            </a:r>
            <a:endParaRPr lang="pt-BR" sz="2000" b="1" dirty="0" err="1" smtClean="0">
              <a:solidFill>
                <a:srgbClr val="1F497D">
                  <a:lumMod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57158" y="2214554"/>
            <a:ext cx="84296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Estimule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escolham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tema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Refletir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decisão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indispensável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é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dele,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Para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perspectiva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inovadores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importante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tirar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conteúdo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valorizar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competências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habilidades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aqui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boa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oportunidade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deixar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escolham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faça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parte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inquietações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interesses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esteja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contextualizado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deles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curiosidade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forma,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passa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ser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competências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conteúdo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presente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tempo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investigação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até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interpretação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coletadas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elaboração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Stop Motion,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reflexo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daquilo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aprenderam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428596" y="1285860"/>
            <a:ext cx="6715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Dicas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importantes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para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promover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projetos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aprendizagem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com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suporte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da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técnica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Stop Motion:</a:t>
            </a:r>
            <a:endParaRPr lang="pt-BR" sz="2000" b="1" dirty="0" err="1" smtClean="0">
              <a:solidFill>
                <a:srgbClr val="1F497D">
                  <a:lumMod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57158" y="2714620"/>
            <a:ext cx="84296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Construam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roteiro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roteiro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elaborado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essencial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bom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pensarem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desenrolar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história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desfecho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descrevam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cenário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 deem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nome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personagens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tudo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acharem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necessário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428596" y="1285860"/>
            <a:ext cx="6715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Dicas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importantes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para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promover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projetos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aprendizagem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com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suporte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da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técnica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Stop Motion:</a:t>
            </a:r>
            <a:endParaRPr lang="pt-BR" sz="2000" b="1" dirty="0" err="1" smtClean="0">
              <a:solidFill>
                <a:srgbClr val="1F497D">
                  <a:lumMod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57158" y="2071678"/>
            <a:ext cx="84296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Cenário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charset="0"/>
              </a:rPr>
              <a:t>–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Para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perder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tempo,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oriente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pensem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cenário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calculem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espaço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movimentação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personagens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detalhes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precisará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organizar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história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torne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real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árvores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sol,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rua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efeito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sonoro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música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etc.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Assim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evitarão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contratempos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Materiais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– Como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materiais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básicos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grupo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precisará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câmera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fotográfica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digital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dispositivo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captura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imagens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celular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exemplo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cabo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USB.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alguns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dispositivos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apenas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cartão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memória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dispensando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cabo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USB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descarregar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Precisará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também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fone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ouvido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massinha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modelar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lápis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cola,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tesoura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ponta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materiais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julgue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necessário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cenário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editar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428596" y="1285860"/>
            <a:ext cx="6715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Dicas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importantes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para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promover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projetos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aprendizagem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com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suporte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da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técnica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Stop Motion:</a:t>
            </a:r>
            <a:endParaRPr lang="pt-BR" sz="2000" b="1" dirty="0" err="1" smtClean="0">
              <a:solidFill>
                <a:srgbClr val="1F497D">
                  <a:lumMod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57158" y="2071678"/>
            <a:ext cx="84296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Software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edição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– Para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Stop Motion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necessário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editar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- 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recomendando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MovieMaker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software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encontradas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Encontro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4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1ª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edição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Guia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Crescer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disponível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http://institutocrescer.org.br/cresceremrede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importante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verificar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antecipadamente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se o software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instalado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devidamente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funcionando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sistema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operacional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Linux, utilize o software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edição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OpenShot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Efeitos do editor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Estimule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abusem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efeitos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edição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disponíveis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MovieMaker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OpenShot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Muitos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efeitos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adicionados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edição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poupa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à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filmagem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428596" y="1285860"/>
            <a:ext cx="6715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Dicas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importantes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para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promover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projetos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aprendizagem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com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suporte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da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técnica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Stop Motion:</a:t>
            </a:r>
            <a:endParaRPr lang="pt-BR" sz="2000" b="1" dirty="0" err="1" smtClean="0">
              <a:solidFill>
                <a:srgbClr val="1F497D">
                  <a:lumMod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57158" y="2428868"/>
            <a:ext cx="82153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Sutileza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movimentação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– Para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tornar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ainda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real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animação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essencial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movimentos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sutis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menor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for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intervalo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tempo entre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movimentos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quantidade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quadros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fotografados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melhor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resultado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final;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Câmera fixa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Oriente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movimentar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câmera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movimentar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câmera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melhor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será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resultado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final. Para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oriente-os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tripé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adesiva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fixar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428596" y="1285860"/>
            <a:ext cx="6715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Dicas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importantes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para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promover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projetos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aprendizagem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com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suporte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da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técnica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Stop Motion:</a:t>
            </a:r>
            <a:endParaRPr lang="pt-BR" sz="2000" b="1" dirty="0" err="1" smtClean="0">
              <a:solidFill>
                <a:srgbClr val="1F497D">
                  <a:lumMod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do </a:t>
            </a:r>
            <a:r>
              <a:rPr lang="en-US" sz="2400" b="1" dirty="0" err="1" smtClean="0">
                <a:solidFill>
                  <a:schemeClr val="bg1"/>
                </a:solidFill>
              </a:rPr>
              <a:t>vídeo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642910" y="3214686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Alma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minha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refeito</a:t>
            </a:r>
            <a:endParaRPr lang="en-US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00034" y="5500702"/>
            <a:ext cx="6715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Abrir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  Windows Live Movie Maker - Clique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Botão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INICIAR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computador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428596" y="1285860"/>
            <a:ext cx="6715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Para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começar</a:t>
            </a:r>
            <a:endParaRPr lang="pt-BR" sz="2000" b="1" dirty="0" err="1" smtClean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10" name="Placeholder 3" descr="Imagem 9"/>
          <p:cNvPicPr>
            <a:picLocks noGrp="1" noChangeAspect="1"/>
          </p:cNvPicPr>
          <p:nvPr/>
        </p:nvPicPr>
        <p:blipFill>
          <a:blip r:embed="rId2">
            <a:lum/>
          </a:blip>
          <a:srcRect r="23323"/>
          <a:stretch>
            <a:fillRect/>
          </a:stretch>
        </p:blipFill>
        <p:spPr>
          <a:xfrm>
            <a:off x="542920" y="1785926"/>
            <a:ext cx="2823916" cy="3571900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  <p:pic>
        <p:nvPicPr>
          <p:cNvPr id="11" name="Placeholder 3" descr="Imagem 12"/>
          <p:cNvPicPr>
            <a:picLocks noGrp="1" noChangeAspect="1"/>
          </p:cNvPicPr>
          <p:nvPr/>
        </p:nvPicPr>
        <p:blipFill>
          <a:blip r:embed="rId3">
            <a:lum/>
          </a:blip>
          <a:srcRect r="19975"/>
          <a:stretch>
            <a:fillRect/>
          </a:stretch>
        </p:blipFill>
        <p:spPr>
          <a:xfrm>
            <a:off x="3714744" y="1785926"/>
            <a:ext cx="2797149" cy="3571900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714488"/>
            <a:ext cx="8286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cinema e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comunicação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parte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cotidiano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século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sempre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encantando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lembram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filmes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gostaram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tipo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lembranças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sentimentos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trazem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elementos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necessários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filme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Para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abordar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necessário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profundo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assunto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Oportunizar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estratégias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ensino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vivenciem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oportunidades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significativa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competências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mobilizar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participar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</a:rPr>
              <a:t>Perguntas desafiadoras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00034" y="2143116"/>
            <a:ext cx="24288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Clique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Adicionar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vídeos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fotos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simplesmente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arraste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428596" y="1285860"/>
            <a:ext cx="6715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Preparando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conteúdo</a:t>
            </a: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  <a:p>
            <a:endParaRPr lang="pt-BR" sz="2000" b="1" dirty="0" err="1" smtClean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12" name="Placeholder 3" descr="Imagem 5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3214678" y="2285992"/>
            <a:ext cx="5580062" cy="3465512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00034" y="2143116"/>
            <a:ext cx="24288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Na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janela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selecione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conteúdo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—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músicas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428596" y="1285860"/>
            <a:ext cx="6715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Preparando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conteúdo</a:t>
            </a: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  <a:p>
            <a:endParaRPr lang="pt-BR" sz="2000" b="1" dirty="0" err="1" smtClean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10" name="Placeholder 3" descr="Imagem 4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3286116" y="2285992"/>
            <a:ext cx="5611810" cy="3416299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57190" y="2071678"/>
            <a:ext cx="307180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Na "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Página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Inicial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", clique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Adicionar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música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"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Adicionar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música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"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trilha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colocada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início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Adicionar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música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apareça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onde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cursor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pré-visualização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estiver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428596" y="1285860"/>
            <a:ext cx="6715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Adicionando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música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e sons</a:t>
            </a:r>
            <a:endParaRPr lang="pt-BR" sz="2000" b="1" dirty="0" err="1" smtClean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13" name="Placeholder 3" descr="Imagem 4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3643306" y="2143116"/>
            <a:ext cx="5187949" cy="3589340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57158" y="2285992"/>
            <a:ext cx="271461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Na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aba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"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Editar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"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regular um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Fade In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Fade Out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música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comece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termine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crescimento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diminuição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volume:</a:t>
            </a:r>
          </a:p>
          <a:p>
            <a:pPr algn="r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Placeholder 3" descr="Imagem 6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3276597" y="2349496"/>
            <a:ext cx="5580062" cy="3409953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  <p:sp>
        <p:nvSpPr>
          <p:cNvPr id="11" name="Retângulo 10"/>
          <p:cNvSpPr/>
          <p:nvPr/>
        </p:nvSpPr>
        <p:spPr>
          <a:xfrm>
            <a:off x="428596" y="1285860"/>
            <a:ext cx="6715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Adicionando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música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e sons</a:t>
            </a:r>
            <a:endParaRPr lang="pt-BR" sz="2000" b="1" dirty="0" err="1" smtClean="0">
              <a:solidFill>
                <a:srgbClr val="1F497D">
                  <a:lumMod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71472" y="2285992"/>
            <a:ext cx="307183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Para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cortes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clique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aba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"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Editar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".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Depois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deixe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marcador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reprodução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área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cortar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clique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Dividir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r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428596" y="1285860"/>
            <a:ext cx="6715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Editando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as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cenas</a:t>
            </a: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  <a:p>
            <a:endParaRPr lang="pt-BR" sz="2000" b="1" dirty="0" err="1" smtClean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8" name="Placeholder 3" descr="Imagem 6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4071934" y="2500306"/>
            <a:ext cx="3773491" cy="2586033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928662" y="2285992"/>
            <a:ext cx="2714644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dividido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duas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separar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clicando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primeira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tira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botão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direito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mouse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selecionando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Remover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r">
              <a:lnSpc>
                <a:spcPct val="130000"/>
              </a:lnSpc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r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428596" y="1285860"/>
            <a:ext cx="6715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Editando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as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cenas</a:t>
            </a: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  <a:p>
            <a:endParaRPr lang="pt-BR" sz="2000" b="1" dirty="0" err="1" smtClean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10" name="Placeholder 3" descr="Imagem 7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4143372" y="2500306"/>
            <a:ext cx="3960815" cy="2630491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00034" y="2214554"/>
            <a:ext cx="271464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Windows Live Movie Maker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função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categorias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 "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Título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" (1), "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Legenda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" (2) e "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Créditos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" (3):</a:t>
            </a:r>
          </a:p>
          <a:p>
            <a:pPr algn="r">
              <a:lnSpc>
                <a:spcPct val="130000"/>
              </a:lnSpc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r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428596" y="1285860"/>
            <a:ext cx="67151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Aplicando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Títulos</a:t>
            </a: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  <a:p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  <a:p>
            <a:endParaRPr lang="pt-BR" sz="2000" b="1" dirty="0" err="1" smtClean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8" name="Placeholder 3" descr="Imagem 6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3286116" y="2357430"/>
            <a:ext cx="5583235" cy="3240085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214282" y="1733402"/>
            <a:ext cx="307183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Título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</a:p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1 -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Digite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mensagem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tela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posicione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-a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onde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preferir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2 -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Depois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, é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possível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realizar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formatações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texto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3 -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Defina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quanto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tempo o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título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deve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ficar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tela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4 -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Aplique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efeito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aparecimento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mensagem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5 -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Posicione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no local de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sua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preferência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linha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do tempo</a:t>
            </a:r>
          </a:p>
          <a:p>
            <a:pPr algn="r">
              <a:lnSpc>
                <a:spcPct val="130000"/>
              </a:lnSpc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>
              <a:lnSpc>
                <a:spcPct val="130000"/>
              </a:lnSpc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r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10" name="Placeholder 3" descr="Imagem 6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3357554" y="2357430"/>
            <a:ext cx="5583235" cy="3240085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00034" y="2143116"/>
            <a:ext cx="271464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Legenda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>
              <a:lnSpc>
                <a:spcPct val="130000"/>
              </a:lnSpc>
            </a:pP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posicionar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texto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Para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escolher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aparecer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legenda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arrastá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-la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parte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debaixo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linha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tempo.</a:t>
            </a:r>
          </a:p>
          <a:p>
            <a:pPr algn="r">
              <a:lnSpc>
                <a:spcPct val="130000"/>
              </a:lnSpc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r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Placeholder 3" descr="Imagem 6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3276597" y="2349496"/>
            <a:ext cx="5580062" cy="3429000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00034" y="2143116"/>
            <a:ext cx="271464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Créditos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essencial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colocar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algo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assim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final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saibam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fez.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Funciona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maneira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semelhante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forma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acrescentado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título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sz="2000" dirty="0" err="1" smtClean="0">
              <a:solidFill>
                <a:schemeClr val="tx2">
                  <a:lumMod val="75000"/>
                </a:schemeClr>
              </a:solidFill>
            </a:endParaRPr>
          </a:p>
          <a:p>
            <a:pPr algn="r">
              <a:lnSpc>
                <a:spcPct val="130000"/>
              </a:lnSpc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r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laceholder 3" descr="Imagem 7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3286116" y="2357430"/>
            <a:ext cx="5580062" cy="3429000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1428736"/>
            <a:ext cx="800105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Organizar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práticas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criativas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inovadoras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engajem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necessidade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emerge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estarmos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lidando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nova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chamada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Z,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nasceu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tecnológicos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digitais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à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disposição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disso,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operam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leitura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escrita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forma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diferente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possuem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modelos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mentais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culmina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novas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formas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relação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crianças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jovens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Z: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indent="179387" algn="just">
              <a:buSzPct val="100000"/>
              <a:buFont typeface="Arial"/>
              <a:buChar char="•"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processam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rápido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20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indent="179387" algn="just">
              <a:buSzPct val="100000"/>
              <a:buFont typeface="Arial"/>
              <a:buChar char="•"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visuais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indent="179387" algn="just">
              <a:buSzPct val="100000"/>
              <a:buFont typeface="Arial"/>
              <a:buChar char="•"/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interatividade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agilidade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rapidez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), inclusive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games,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capazes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memorizar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flashes e responder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diferentes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estímulos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428596" y="1214422"/>
            <a:ext cx="6715172" cy="967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Aplicando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efeitos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transições</a:t>
            </a: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  <a:p>
            <a:pPr>
              <a:lnSpc>
                <a:spcPct val="150000"/>
              </a:lnSpc>
            </a:pP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214282" y="1928802"/>
            <a:ext cx="3643338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"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Efeitos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Visuais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"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adicionar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vários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efeitos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tornam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interessante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realçar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bordas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deixar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branco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acelerado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simplesmente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brilho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pousar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mouse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a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pré-visualização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reproduz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resultado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r">
              <a:lnSpc>
                <a:spcPct val="130000"/>
              </a:lnSpc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8" name="Placeholder 3" descr="Imagem 7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3929058" y="2071678"/>
            <a:ext cx="4908539" cy="3025771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428596" y="1214422"/>
            <a:ext cx="6715172" cy="967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Aplicando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efeitos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transições</a:t>
            </a: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  <a:p>
            <a:pPr>
              <a:lnSpc>
                <a:spcPct val="150000"/>
              </a:lnSpc>
            </a:pP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214282" y="2143116"/>
            <a:ext cx="335758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Na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aba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"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Animações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"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adiciona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transições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entre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cena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ideia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passagem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tempo.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exagere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procure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aquelas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sóbrias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sempre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forte.</a:t>
            </a:r>
          </a:p>
        </p:txBody>
      </p:sp>
      <p:pic>
        <p:nvPicPr>
          <p:cNvPr id="10" name="Placeholder 3" descr="Imagem 6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3786182" y="2357430"/>
            <a:ext cx="5115357" cy="2967719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428596" y="1214422"/>
            <a:ext cx="6715172" cy="50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Salvando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vídeo</a:t>
            </a: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12" name="Placeholder 3" descr="Imagem 4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4071934" y="2428868"/>
            <a:ext cx="3927476" cy="2787649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  <p:sp>
        <p:nvSpPr>
          <p:cNvPr id="15" name="CaixaDeTexto 14"/>
          <p:cNvSpPr txBox="1"/>
          <p:nvPr/>
        </p:nvSpPr>
        <p:spPr>
          <a:xfrm>
            <a:off x="571472" y="2214554"/>
            <a:ext cx="3000396" cy="1660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Depois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trabalhar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hora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salvar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Clique no menu principal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selecione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Salvar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Filme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642910" y="2285992"/>
            <a:ext cx="3000396" cy="860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Depois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local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salvar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428596" y="1214422"/>
            <a:ext cx="6715172" cy="50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Salvando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vídeo</a:t>
            </a: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8" name="Placeholder 3" descr="Imagem 4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4000496" y="2500306"/>
            <a:ext cx="4032248" cy="2781303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00034" y="2214554"/>
            <a:ext cx="250033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Aguarde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até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concluído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pronto,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assistir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produziram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lnSpc>
                <a:spcPct val="130000"/>
              </a:lnSpc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428596" y="1214422"/>
            <a:ext cx="6715172" cy="50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Salvando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vídeo</a:t>
            </a:r>
            <a:endParaRPr lang="en-US" sz="2000" b="1" dirty="0" smtClean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10" name="Placeholder 3" descr="Imagem 5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3214678" y="2357430"/>
            <a:ext cx="5581653" cy="3238503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428628" y="2214554"/>
            <a:ext cx="300036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bastante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semelhante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à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publicação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Clique no menu principal,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selecione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Publicar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Filme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Publicar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no YouTube</a:t>
            </a:r>
          </a:p>
          <a:p>
            <a:pPr algn="r">
              <a:lnSpc>
                <a:spcPct val="130000"/>
              </a:lnSpc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428596" y="1214422"/>
            <a:ext cx="6715172" cy="50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Publicando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vídeo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no YouTube</a:t>
            </a:r>
          </a:p>
        </p:txBody>
      </p:sp>
      <p:pic>
        <p:nvPicPr>
          <p:cNvPr id="8" name="Placeholder 3" descr="Imagem 5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3786182" y="2428868"/>
            <a:ext cx="4071933" cy="2665412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428628" y="2214554"/>
            <a:ext cx="300036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Depois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local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salvar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r">
              <a:lnSpc>
                <a:spcPct val="130000"/>
              </a:lnSpc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>
              <a:lnSpc>
                <a:spcPct val="130000"/>
              </a:lnSpc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428596" y="1214422"/>
            <a:ext cx="6715172" cy="50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Publicando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vídeo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no YouTube</a:t>
            </a:r>
          </a:p>
        </p:txBody>
      </p:sp>
      <p:pic>
        <p:nvPicPr>
          <p:cNvPr id="10" name="Placeholder 3" descr="Imagem 5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3857620" y="2428868"/>
            <a:ext cx="3998909" cy="2697160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57158" y="2214554"/>
            <a:ext cx="342902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título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descrição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palavras-chave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("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Marcas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"),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categoria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à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encaixa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permissão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("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Pública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"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"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Privada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").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Depois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pressione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botão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Publicar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r">
              <a:lnSpc>
                <a:spcPct val="130000"/>
              </a:lnSpc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r">
              <a:lnSpc>
                <a:spcPct val="130000"/>
              </a:lnSpc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>
              <a:lnSpc>
                <a:spcPct val="130000"/>
              </a:lnSpc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428596" y="1214422"/>
            <a:ext cx="6715172" cy="50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Publicando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vídeo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no YouTube</a:t>
            </a:r>
          </a:p>
        </p:txBody>
      </p:sp>
      <p:pic>
        <p:nvPicPr>
          <p:cNvPr id="8" name="Placeholder 3" descr="Imagem 5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4000496" y="2428868"/>
            <a:ext cx="4010028" cy="2620963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714348" y="2214554"/>
            <a:ext cx="3071834" cy="1660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Agora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aguardar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até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programa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salve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finalmente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publique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-o no YouTube.</a:t>
            </a: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428596" y="1214422"/>
            <a:ext cx="6715172" cy="50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Publicando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vídeo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no YouTube</a:t>
            </a:r>
          </a:p>
        </p:txBody>
      </p:sp>
      <p:pic>
        <p:nvPicPr>
          <p:cNvPr id="10" name="Placeholder 3" descr="Imagem 4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4071934" y="2428868"/>
            <a:ext cx="4237037" cy="2598734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714348" y="2214554"/>
            <a:ext cx="3071834" cy="246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finalmente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terminar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Abrir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Pasta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procurar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arquivo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visualizá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-lo no site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Exibir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Online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428596" y="1214422"/>
            <a:ext cx="6715172" cy="50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Publicando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vídeo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no YouTube</a:t>
            </a:r>
          </a:p>
        </p:txBody>
      </p:sp>
      <p:pic>
        <p:nvPicPr>
          <p:cNvPr id="8" name="Placeholder 3" descr="Imagem 4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4143372" y="2428868"/>
            <a:ext cx="4119564" cy="2819397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428596" y="2714620"/>
            <a:ext cx="8001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negativo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expostas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quantidade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imensa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informações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estímulos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diferentes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mídias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significa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adquirem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processam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pouco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elaboram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pensamentos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cognitivos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altos –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superficiais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software Movie Maker</a:t>
            </a:r>
          </a:p>
          <a:p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428596" y="2264530"/>
            <a:ext cx="3500462" cy="1260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Depois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alguns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instantes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confira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YouTube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compartilhe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amigos.</a:t>
            </a:r>
          </a:p>
        </p:txBody>
      </p:sp>
      <p:sp>
        <p:nvSpPr>
          <p:cNvPr id="7" name="Retângulo 6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428596" y="1214422"/>
            <a:ext cx="6715172" cy="50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Publicando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o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vídeo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no YouTube</a:t>
            </a:r>
          </a:p>
        </p:txBody>
      </p:sp>
      <p:pic>
        <p:nvPicPr>
          <p:cNvPr id="10" name="Placeholder 3" descr="Imagem 5"/>
          <p:cNvPicPr>
            <a:picLocks noGrp="1"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4357686" y="2428868"/>
            <a:ext cx="4187824" cy="2819397"/>
          </a:xfrm>
          <a:prstGeom prst="rect">
            <a:avLst/>
          </a:prstGeom>
          <a:ln w="9528">
            <a:solidFill>
              <a:srgbClr val="BBE0E3">
                <a:alpha val="100000"/>
              </a:srgbClr>
            </a:solidFill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Atividade</a:t>
            </a:r>
            <a:r>
              <a:rPr lang="en-US" sz="2400" b="1" dirty="0" smtClean="0">
                <a:solidFill>
                  <a:schemeClr val="bg1"/>
                </a:solidFill>
              </a:rPr>
              <a:t> de </a:t>
            </a:r>
            <a:r>
              <a:rPr lang="en-US" sz="2400" b="1" dirty="0" err="1" smtClean="0">
                <a:solidFill>
                  <a:schemeClr val="bg1"/>
                </a:solidFill>
              </a:rPr>
              <a:t>experimentação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00034" y="1428736"/>
            <a:ext cx="81439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Formem grupos de 4 ou 5 participantes.</a:t>
            </a:r>
          </a:p>
          <a:p>
            <a:pPr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Escolham uma das poesias, prosas ou poemas disponíveis na pasta compartilhada.</a:t>
            </a:r>
          </a:p>
          <a:p>
            <a:pPr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Escrevam um roteiro para produção do vídeo. </a:t>
            </a:r>
          </a:p>
          <a:p>
            <a:pPr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Dividam as tarefas : </a:t>
            </a: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1-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Animador (responsável pela criação dos personagens com massinha) </a:t>
            </a: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2-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Cenógrafo (responsável pela montagem do cenário) </a:t>
            </a:r>
          </a:p>
          <a:p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3-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Fotógrafo (será responsável por registrar os quadros) </a:t>
            </a: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4- 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Assistente (dará assistência na produção em geral) </a:t>
            </a:r>
            <a:r>
              <a:rPr lang="pt-BR" sz="2000" b="1" dirty="0" smtClean="0">
                <a:solidFill>
                  <a:schemeClr val="tx2">
                    <a:lumMod val="75000"/>
                  </a:schemeClr>
                </a:solidFill>
              </a:rPr>
              <a:t>5 -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Editor de Vídeo (responsável pela edição e finalização do vídeo).  O vídeo deverá ter, no máximo, 1 minuto. Para isso, muitas fotos deverão ser registradas. Em média, 24 fotos correspondem a 1 segundo de filme.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Atividade</a:t>
            </a:r>
            <a:r>
              <a:rPr lang="en-US" sz="2400" b="1" dirty="0" smtClean="0">
                <a:solidFill>
                  <a:schemeClr val="bg1"/>
                </a:solidFill>
              </a:rPr>
              <a:t> de </a:t>
            </a:r>
            <a:r>
              <a:rPr lang="en-US" sz="2400" b="1" dirty="0" err="1" smtClean="0">
                <a:solidFill>
                  <a:schemeClr val="bg1"/>
                </a:solidFill>
              </a:rPr>
              <a:t>experimentação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00034" y="1785926"/>
            <a:ext cx="82868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Cada grupo deverá montar seu cenário, com base no roteiro que vocês criaram e, com a massinha, criar os personagens. Depois que tudo estiver preparado, peguem as câmeras e comecem a fotografar. Quanto menor o intervalo entre os movimentos e maior quantidade de quadros fotografados, maior será o efeito de movimento no resultado final do vídeo. É importante que a câmera seja movimentada o mínimo possível, para isso oriente-os a usar um tripé ou fita adesiva para fixar.</a:t>
            </a:r>
          </a:p>
          <a:p>
            <a:pPr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Construam o vídeo com auxílio do software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MovieMaker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ou, caso o sistema operacional seja Linux, utilize o software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OpenShot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57158" y="1857364"/>
            <a:ext cx="7929618" cy="32147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Atividade</a:t>
            </a:r>
            <a:r>
              <a:rPr lang="en-US" sz="2400" b="1" dirty="0" smtClean="0">
                <a:solidFill>
                  <a:schemeClr val="bg1"/>
                </a:solidFill>
              </a:rPr>
              <a:t> de </a:t>
            </a:r>
            <a:r>
              <a:rPr lang="en-US" sz="2400" b="1" dirty="0" err="1" smtClean="0">
                <a:solidFill>
                  <a:schemeClr val="bg1"/>
                </a:solidFill>
              </a:rPr>
              <a:t>experimentação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00034" y="2285992"/>
            <a:ext cx="75724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Agora, junto aos seus colegas de formação, planeje uma estratégia para organização de um Festival do Minuto na escola utilizando a técnica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Stop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t-BR" sz="2000" dirty="0" err="1" smtClean="0">
                <a:solidFill>
                  <a:schemeClr val="tx2">
                    <a:lumMod val="75000"/>
                  </a:schemeClr>
                </a:solidFill>
              </a:rPr>
              <a:t>Motion</a:t>
            </a: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tx2">
                    <a:lumMod val="75000"/>
                  </a:schemeClr>
                </a:solidFill>
              </a:rPr>
              <a:t> Compartilhem como será este momento, inclusive pensando em formas de premiar os melhores vídeos!</a:t>
            </a:r>
          </a:p>
          <a:p>
            <a:pPr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Síntese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avaliação</a:t>
            </a:r>
            <a:r>
              <a:rPr lang="en-US" sz="2400" b="1" dirty="0" smtClean="0">
                <a:solidFill>
                  <a:schemeClr val="bg1"/>
                </a:solidFill>
              </a:rPr>
              <a:t> do </a:t>
            </a:r>
            <a:r>
              <a:rPr lang="en-US" sz="2400" b="1" dirty="0" err="1" smtClean="0">
                <a:solidFill>
                  <a:schemeClr val="bg1"/>
                </a:solidFill>
              </a:rPr>
              <a:t>dia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00034" y="1500174"/>
            <a:ext cx="828680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Conseguimos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refletir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contribuição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Stop Motion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promover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momentos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significativa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possível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avançar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entendimento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boas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práticas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ensino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apoiadas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projetos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Movie Maker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auxiliaram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utilização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inicial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software?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conseguiram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produzir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vídeo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1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minuto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construída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estratégia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organização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Festival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Minuto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escola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Agora,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finalizar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preencher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Avaliação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Encontro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pt-BR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357158" y="1357298"/>
            <a:ext cx="800105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aí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entra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papel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professor.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ensino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aproveitar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habilidade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têm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lidar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diferentes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tecnologias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proporcionar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processos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mediação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didática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apropriação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papel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professor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estimular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reflitam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aquilo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aspecto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levado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consideração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desejo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vez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das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crianças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empreender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inovar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Y,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anterior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Z,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possui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características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pesquisa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Telefônica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2013,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mostra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jovens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apostam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tecnologias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digitais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acreditam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diferença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ultraconectados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têm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espírito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empreendedor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Telefonica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Global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Milennial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Survey – 2013).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seja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se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Y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tem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nasceram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tecnologias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digitais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à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disposição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imagina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Geração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Z, o valor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novas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tecnologias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características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...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0" y="1357298"/>
            <a:ext cx="500034" cy="285752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428596" y="1208196"/>
            <a:ext cx="82153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Pontos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atenção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para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elaboração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boas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estratégias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 de </a:t>
            </a:r>
            <a:r>
              <a:rPr lang="en-US" sz="2000" b="1" dirty="0" err="1" smtClean="0">
                <a:solidFill>
                  <a:srgbClr val="1F497D">
                    <a:lumMod val="75000"/>
                  </a:srgbClr>
                </a:solidFill>
              </a:rPr>
              <a:t>aprendizagem</a:t>
            </a:r>
            <a:r>
              <a:rPr lang="en-US" sz="2000" b="1" dirty="0" smtClean="0">
                <a:solidFill>
                  <a:srgbClr val="1F497D">
                    <a:lumMod val="75000"/>
                  </a:srgbClr>
                </a:solidFill>
              </a:rPr>
              <a:t>:</a:t>
            </a:r>
          </a:p>
          <a:p>
            <a:pPr>
              <a:lnSpc>
                <a:spcPct val="150000"/>
              </a:lnSpc>
            </a:pPr>
            <a:endParaRPr lang="pt-BR" sz="2000" b="1" dirty="0" err="1" smtClean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00034" y="1928802"/>
            <a:ext cx="84296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Pensar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atividades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onde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protagonistas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responsáveis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processo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Valorizar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percursos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individuais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aprendizagem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Disponibilizar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tecnologias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digitais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o tempo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todo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consulta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interação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Posicionar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professor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par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seus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alunos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colaborando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vivenciem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melhores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oportunidades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reflexão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conhecimentos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57158" y="2500306"/>
            <a:ext cx="81439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Alinhado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ideias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propomos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explorar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neste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encontro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Stop Motions.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Stop Motion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magia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magia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algo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sempre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atraiu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humano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exerce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sobre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grande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fascínio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possibilidade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efeitos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ilusão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algo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real,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é,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exatamente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chama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atenção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muitas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pessoas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no Stop Motion.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28596" y="1857364"/>
            <a:ext cx="81439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Stop Motion, 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traduzido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“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movimento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”, é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técnica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animação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fotografias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séries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ideia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movimento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no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animador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fotografa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objetos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quadro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quadro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com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ajuda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câmeras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fotográficas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outro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dispositivo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possa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capturar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imagens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Há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diversas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técnicas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se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fazer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filme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animação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dentre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técnica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 Stop Motion.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comum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conhecida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a Clay Motion,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técnica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feita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partir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bonecos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massinha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resina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maleáveis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palavra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ANIMAÇÃO tem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origem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palavra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animar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significa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colocar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alma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alguma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coisa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portanto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animador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aquele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alma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objeto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57158" y="3571876"/>
            <a:ext cx="8429684" cy="26432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428596" y="538443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Apresentação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Conceitual</a:t>
            </a:r>
            <a:r>
              <a:rPr lang="en-US" sz="2400" b="1" dirty="0" smtClean="0">
                <a:solidFill>
                  <a:schemeClr val="bg1"/>
                </a:solidFill>
              </a:rPr>
              <a:t> e </a:t>
            </a:r>
            <a:r>
              <a:rPr lang="en-US" sz="2400" b="1" dirty="0" err="1" smtClean="0">
                <a:solidFill>
                  <a:schemeClr val="bg1"/>
                </a:solidFill>
              </a:rPr>
              <a:t>Técnica</a:t>
            </a:r>
            <a:endParaRPr lang="pt-BR" sz="2400" b="1" dirty="0" smtClean="0">
              <a:solidFill>
                <a:schemeClr val="bg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28596" y="1214422"/>
            <a:ext cx="81439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Normalmente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essas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fotografias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tiradas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um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mesmo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ponto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com o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objetivo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registrar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uma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leve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mudança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lugar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assim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ilusão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movimento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velocidade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produzidas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 É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provável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tenha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ouvido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falar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melhor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você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já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tenha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visto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animações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com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essa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técnica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Apesar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não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termos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registros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concretos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quando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quem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criou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ela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vem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sendo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desenvolvida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aperfeiçoada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longo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 dos </a:t>
            </a:r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anos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785786" y="3714752"/>
            <a:ext cx="76438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Super </a:t>
            </a:r>
            <a:r>
              <a:rPr lang="en-US" sz="2000" b="1" dirty="0" err="1" smtClean="0">
                <a:solidFill>
                  <a:schemeClr val="bg1"/>
                </a:solidFill>
              </a:rPr>
              <a:t>produções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feitas</a:t>
            </a:r>
            <a:r>
              <a:rPr lang="en-US" sz="2000" b="1" dirty="0" smtClean="0">
                <a:solidFill>
                  <a:schemeClr val="bg1"/>
                </a:solidFill>
              </a:rPr>
              <a:t> com Stop Motion</a:t>
            </a:r>
          </a:p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r>
              <a:rPr lang="en-US" sz="2000" i="1" dirty="0" err="1" smtClean="0">
                <a:solidFill>
                  <a:schemeClr val="bg1"/>
                </a:solidFill>
              </a:rPr>
              <a:t>Viagem</a:t>
            </a:r>
            <a:r>
              <a:rPr lang="en-US" sz="2000" i="1" dirty="0" smtClean="0">
                <a:solidFill>
                  <a:schemeClr val="bg1"/>
                </a:solidFill>
              </a:rPr>
              <a:t> à </a:t>
            </a:r>
            <a:r>
              <a:rPr lang="en-US" sz="2000" i="1" dirty="0" err="1" smtClean="0">
                <a:solidFill>
                  <a:schemeClr val="bg1"/>
                </a:solidFill>
              </a:rPr>
              <a:t>Lua</a:t>
            </a:r>
            <a:r>
              <a:rPr lang="en-US" sz="2000" i="1" dirty="0" smtClean="0">
                <a:solidFill>
                  <a:schemeClr val="bg1"/>
                </a:solidFill>
              </a:rPr>
              <a:t> </a:t>
            </a:r>
            <a:r>
              <a:rPr lang="en-US" sz="2000" b="1" i="1" dirty="0" smtClean="0">
                <a:solidFill>
                  <a:schemeClr val="bg1"/>
                </a:solidFill>
              </a:rPr>
              <a:t>- 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hlinkClick r:id="rId2"/>
              </a:rPr>
              <a:t>http://www.youtube.com/watch?v=lZpXc2plLGo</a:t>
            </a:r>
            <a:endParaRPr lang="en-US" sz="2000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000" i="1" dirty="0" smtClean="0">
                <a:solidFill>
                  <a:schemeClr val="bg1"/>
                </a:solidFill>
              </a:rPr>
              <a:t>A </a:t>
            </a:r>
            <a:r>
              <a:rPr lang="en-US" sz="2000" i="1" dirty="0" err="1" smtClean="0">
                <a:solidFill>
                  <a:schemeClr val="bg1"/>
                </a:solidFill>
              </a:rPr>
              <a:t>Fuga</a:t>
            </a:r>
            <a:r>
              <a:rPr lang="en-US" sz="2000" i="1" dirty="0" smtClean="0">
                <a:solidFill>
                  <a:schemeClr val="bg1"/>
                </a:solidFill>
              </a:rPr>
              <a:t> das </a:t>
            </a:r>
            <a:r>
              <a:rPr lang="en-US" sz="2000" i="1" dirty="0" err="1" smtClean="0">
                <a:solidFill>
                  <a:schemeClr val="bg1"/>
                </a:solidFill>
              </a:rPr>
              <a:t>Galinhas</a:t>
            </a:r>
            <a:r>
              <a:rPr lang="en-US" sz="2000" i="1" dirty="0" smtClean="0">
                <a:solidFill>
                  <a:schemeClr val="bg1"/>
                </a:solidFill>
              </a:rPr>
              <a:t> -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http://www.youtube.com/watch?v=aO_ao9cX_To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000" i="1" dirty="0" smtClean="0">
                <a:solidFill>
                  <a:schemeClr val="bg1"/>
                </a:solidFill>
              </a:rPr>
              <a:t>A </a:t>
            </a:r>
            <a:r>
              <a:rPr lang="en-US" sz="2000" i="1" dirty="0" err="1" smtClean="0">
                <a:solidFill>
                  <a:schemeClr val="bg1"/>
                </a:solidFill>
              </a:rPr>
              <a:t>Noiva</a:t>
            </a:r>
            <a:r>
              <a:rPr lang="en-US" sz="2000" i="1" dirty="0" smtClean="0">
                <a:solidFill>
                  <a:schemeClr val="bg1"/>
                </a:solidFill>
              </a:rPr>
              <a:t> </a:t>
            </a:r>
            <a:r>
              <a:rPr lang="en-US" sz="2000" i="1" dirty="0" err="1" smtClean="0">
                <a:solidFill>
                  <a:schemeClr val="bg1"/>
                </a:solidFill>
              </a:rPr>
              <a:t>Cadáver</a:t>
            </a:r>
            <a:r>
              <a:rPr lang="en-US" sz="2000" i="1" dirty="0" smtClean="0">
                <a:solidFill>
                  <a:schemeClr val="bg1"/>
                </a:solidFill>
              </a:rPr>
              <a:t> -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hlinkClick r:id="rId4"/>
              </a:rPr>
              <a:t>http://www.youtube.com/watch?v=JnniLlnsooI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1792</TotalTime>
  <Words>2885</Words>
  <Application>Microsoft Office PowerPoint</Application>
  <PresentationFormat>Apresentação no Ecrã (4:3)</PresentationFormat>
  <Paragraphs>226</Paragraphs>
  <Slides>44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44</vt:i4>
      </vt:variant>
    </vt:vector>
  </HeadingPairs>
  <TitlesOfParts>
    <vt:vector size="47" baseType="lpstr">
      <vt:lpstr>Calibri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Augusto</dc:creator>
  <cp:lastModifiedBy>Cheyenne</cp:lastModifiedBy>
  <cp:revision>143</cp:revision>
  <dcterms:created xsi:type="dcterms:W3CDTF">2013-06-26T20:31:07Z</dcterms:created>
  <dcterms:modified xsi:type="dcterms:W3CDTF">2014-05-30T15:58:46Z</dcterms:modified>
</cp:coreProperties>
</file>